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3" r:id="rId2"/>
    <p:sldId id="262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7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150" d="100"/>
          <a:sy n="150" d="100"/>
        </p:scale>
        <p:origin x="-22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10D48-A6DE-4D7B-90BC-575B34A641F2}" type="datetimeFigureOut">
              <a:rPr lang="fr-FR" smtClean="0"/>
              <a:t>01/08/2023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D5AE7-BD18-4F5A-8472-8F43C8CD48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38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B9AE4-CAA2-40D6-A9D2-3B4463820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3F69D0-1FF6-49A9-B3FA-1762CA427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DAB6BC-244B-4CA6-8C11-5DA9E218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B5834-3CE3-4F9E-A233-ED5469150C1D}" type="datetime1">
              <a:rPr lang="fr-FR" smtClean="0"/>
              <a:t>01/08/2023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B45973-1934-4F2B-8847-533E3D39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BB44B6-5760-4C02-862A-440E2C48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48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F1332-2678-481C-A42B-608FC48A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BEB30E-AB5F-4AFD-A7EC-5D20B6B6C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FAB238-5FAA-45BD-BDF4-0D65FD1C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944D-A998-4F69-A972-2826B83CEF34}" type="datetime1">
              <a:rPr lang="fr-FR" smtClean="0"/>
              <a:t>01/08/2023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45F8B3-2C31-4B9B-8365-D56D40B8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2F32C-A0D3-4860-95F2-3DE1D0E5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91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9D9A973-A306-4C56-9D24-DD88649E1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CAD8CE-2260-4402-8B5C-98C5E6592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031102-2EE6-4111-9A5E-32125002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DC41-9095-478B-A22B-5340F785B500}" type="datetime1">
              <a:rPr lang="fr-FR" smtClean="0"/>
              <a:t>01/08/2023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F59306-5D69-4E57-869A-1E68BB51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F47574-EE15-4169-ADCE-5551EF86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775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F8BE7-A93E-4ADB-BBA7-5B54DA82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AB1DF-E20A-4FB4-98B3-44445BE35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3BE64D-A117-4984-ABF7-1C3D9F280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BF81-1B10-417E-9F29-C14211CA5D79}" type="datetime1">
              <a:rPr lang="fr-FR" smtClean="0"/>
              <a:t>01/08/2023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6E1FA9-3AF2-489B-B1DE-532A0666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B5C0B4-4EE0-4F77-891D-77DB26AA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24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2A3E06-0591-4E4C-9F20-C17C7D82C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C6CA72-6CD7-4AFB-A926-A83E635C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D8514C-956F-4FA2-BEED-6AF49709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310F7-0E58-4FAE-AC18-398FE944D0C2}" type="datetime1">
              <a:rPr lang="fr-FR" smtClean="0"/>
              <a:t>01/08/2023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1FC045-9383-4DDC-80BE-F5892B57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5C1ACF-D2EC-47D1-AA73-779E33A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23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EEF61E-2E82-4779-8334-D4D441B5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EF0C8A-CF80-4A4A-859C-50468023D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29AD93-F2D8-477F-8406-79B15E2D9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689B92-FBF3-4D3D-9CD2-9D9683AC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717B-42D8-4731-81C9-0B6D134F623D}" type="datetime1">
              <a:rPr lang="fr-FR" smtClean="0"/>
              <a:t>01/08/2023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EFBC33-604E-4140-B641-5790334F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5EC88C-990A-49C2-A48B-E22BB0E8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01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53A1D9-DBD8-497E-8D2A-CA0C6FF4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AC7A06-497B-44D2-8750-B42C775E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299032-8CFF-4C32-AAA8-FD8A885B2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1D75F9C-7609-4CAC-AF3C-A5A283AD7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16A00FC-D6F3-4BE0-9753-A81182D35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5121B8-96A0-4FCF-ABD1-9B7EE673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495B-0117-4253-A2F5-27648B72CC52}" type="datetime1">
              <a:rPr lang="fr-FR" smtClean="0"/>
              <a:t>01/08/2023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6F68D0A-39BF-4D46-81BC-D69031FF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A459620-B13A-4748-B950-E50BC668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14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45884-A043-4870-B0FF-DAAAE614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D8D5EC-41E7-44D6-857C-DA26B2CD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532A5-4D64-49BF-AB42-803988C8156E}" type="datetime1">
              <a:rPr lang="fr-FR" smtClean="0"/>
              <a:t>01/08/2023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87FBDC-4297-483C-B624-A64A8F05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A79C3F-AB60-4A0C-BFD0-AB4E3F83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66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B4BC4F7-D257-4070-9313-500CEE67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4D08-F3CE-490C-B91D-8C6998A4B79D}" type="datetime1">
              <a:rPr lang="fr-FR" smtClean="0"/>
              <a:t>01/08/2023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1EBAC97-EA5D-4B74-8291-C5EC78EC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1AEFF6-2474-48D4-9ACE-489F4707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80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5A3E44-4312-4243-AEE9-7151B587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F17B32-F893-4891-B046-25B032A22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17CA75-E1C2-40EF-B6D9-85FC74B37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0DC49F-9F0F-45A8-9BF5-2C53DBCB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0F77-0E69-46EA-881B-CF9C6B911CB6}" type="datetime1">
              <a:rPr lang="fr-FR" smtClean="0"/>
              <a:t>01/08/2023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EBF3F2-D2BD-48CE-B458-4D167E25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705807-0C18-4C6B-96E7-02F68DB6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53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8B45E1-8A14-4793-A344-27840E3F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5F6BCE9-1726-4009-8A09-A3F75C06E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DF8309-6A46-44AE-9949-0BEC3A401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B7DB36-3B4E-4154-A1FB-B449631BA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34E1-F3FF-4B27-BE5E-8748E200EA08}" type="datetime1">
              <a:rPr lang="fr-FR" smtClean="0"/>
              <a:t>01/08/2023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6082B9-52A1-430B-A922-6565D2A0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96E71F-A644-40F3-9E9D-8985735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84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9422C0-652A-4096-AC99-8F63725E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AB5EDE-E9A3-4ED7-90E5-FC8F89AC4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539409-112A-49CA-83D8-E8F0D11A4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E785-CC9B-4FCF-AC69-5DF17ABBFB0C}" type="datetime1">
              <a:rPr lang="fr-FR" smtClean="0"/>
              <a:t>01/08/2023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38F3E7-E712-41F0-9732-84EF385D7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3B28BF-4379-4F2A-9E17-529C0A252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FE056-57F0-4939-B00E-9DAB7F8F8A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82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E3FDA3-442B-4DE7-B2C9-02EC95478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7432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Lava Flow Simulation</a:t>
            </a:r>
            <a:endParaRPr lang="fr-FR" sz="8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68EFC6-E88C-40DE-A54E-9F1DBF1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ECEB9C-7B0E-4F30-83D7-F2691A913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371" y="5713493"/>
            <a:ext cx="1471429" cy="6428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1775EC-0AC8-447A-B16D-EF76E3714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49" y="3595946"/>
            <a:ext cx="3191502" cy="9459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CF5317-1CBF-4ECF-9950-7235B1DC7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22784"/>
            <a:ext cx="1537598" cy="64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2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Staggered grid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E169949-D020-45D3-B0AC-B5AB5FF84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43" y="1738563"/>
            <a:ext cx="4275220" cy="35896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F42E826-EE1D-45D0-805E-CB3589B66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1" y="1738563"/>
            <a:ext cx="3322254" cy="33999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76D844E-9243-423C-A40C-E1F9BFEB2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810" y="1990463"/>
            <a:ext cx="3226471" cy="3025460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39B12EF-AD2E-44F4-A202-2D9B20E9F11F}"/>
              </a:ext>
            </a:extLst>
          </p:cNvPr>
          <p:cNvCxnSpPr>
            <a:cxnSpLocks/>
          </p:cNvCxnSpPr>
          <p:nvPr/>
        </p:nvCxnSpPr>
        <p:spPr>
          <a:xfrm>
            <a:off x="3769896" y="5989719"/>
            <a:ext cx="6456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0946E48-25CC-4917-92CA-7918DF4A61DD}"/>
              </a:ext>
            </a:extLst>
          </p:cNvPr>
          <p:cNvCxnSpPr>
            <a:cxnSpLocks/>
          </p:cNvCxnSpPr>
          <p:nvPr/>
        </p:nvCxnSpPr>
        <p:spPr>
          <a:xfrm>
            <a:off x="8121317" y="6001751"/>
            <a:ext cx="6456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362D4C2-5E6E-45CE-8A7D-7481CB6DE167}"/>
              </a:ext>
            </a:extLst>
          </p:cNvPr>
          <p:cNvSpPr txBox="1"/>
          <p:nvPr/>
        </p:nvSpPr>
        <p:spPr>
          <a:xfrm>
            <a:off x="855184" y="5690937"/>
            <a:ext cx="2121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Heightmap</a:t>
            </a:r>
            <a:endParaRPr lang="fr-FR" sz="32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15E5184-C11D-46BE-8658-60AC3E6B6050}"/>
              </a:ext>
            </a:extLst>
          </p:cNvPr>
          <p:cNvSpPr txBox="1"/>
          <p:nvPr/>
        </p:nvSpPr>
        <p:spPr>
          <a:xfrm>
            <a:off x="4900393" y="5626769"/>
            <a:ext cx="265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Staggered grid</a:t>
            </a:r>
            <a:endParaRPr lang="fr-FR" sz="32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6B917A2-E29A-4030-A3AA-A5AA75041EF4}"/>
              </a:ext>
            </a:extLst>
          </p:cNvPr>
          <p:cNvSpPr txBox="1"/>
          <p:nvPr/>
        </p:nvSpPr>
        <p:spPr>
          <a:xfrm>
            <a:off x="9115307" y="5640042"/>
            <a:ext cx="237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Interpolation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70002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DAF2AB0-CAFC-45C0-A9CF-9804FC3D1DB9}"/>
              </a:ext>
            </a:extLst>
          </p:cNvPr>
          <p:cNvCxnSpPr>
            <a:cxnSpLocks/>
          </p:cNvCxnSpPr>
          <p:nvPr/>
        </p:nvCxnSpPr>
        <p:spPr>
          <a:xfrm flipH="1">
            <a:off x="4644190" y="3320715"/>
            <a:ext cx="1401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27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Smoothed Particles Hydrodynamics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12</a:t>
            </a:fld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F5D76A8-BF41-4FBA-8846-A0FEE9888836}"/>
              </a:ext>
            </a:extLst>
          </p:cNvPr>
          <p:cNvGrpSpPr/>
          <p:nvPr/>
        </p:nvGrpSpPr>
        <p:grpSpPr>
          <a:xfrm>
            <a:off x="1094033" y="2103744"/>
            <a:ext cx="2552369" cy="2365701"/>
            <a:chOff x="1537031" y="2532280"/>
            <a:chExt cx="1813761" cy="1738421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3964364-EF42-44C1-9CAA-473FD3A71B51}"/>
                </a:ext>
              </a:extLst>
            </p:cNvPr>
            <p:cNvSpPr/>
            <p:nvPr/>
          </p:nvSpPr>
          <p:spPr>
            <a:xfrm>
              <a:off x="1937081" y="2884948"/>
              <a:ext cx="1148514" cy="111955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BABA19D6-B25C-420E-9970-FDCECCC4A3AE}"/>
                </a:ext>
              </a:extLst>
            </p:cNvPr>
            <p:cNvSpPr/>
            <p:nvPr/>
          </p:nvSpPr>
          <p:spPr>
            <a:xfrm>
              <a:off x="1846847" y="3332747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FB7DD3F-6CD4-4929-8C5B-A377A30F5917}"/>
                </a:ext>
              </a:extLst>
            </p:cNvPr>
            <p:cNvSpPr/>
            <p:nvPr/>
          </p:nvSpPr>
          <p:spPr>
            <a:xfrm>
              <a:off x="2101515" y="3045995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4016E78-BC4F-455B-8C77-5A2C1D983F4D}"/>
                </a:ext>
              </a:extLst>
            </p:cNvPr>
            <p:cNvSpPr/>
            <p:nvPr/>
          </p:nvSpPr>
          <p:spPr>
            <a:xfrm>
              <a:off x="2203783" y="334477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894D741-29F1-4387-BB0D-59BB02EB5C2B}"/>
                </a:ext>
              </a:extLst>
            </p:cNvPr>
            <p:cNvSpPr/>
            <p:nvPr/>
          </p:nvSpPr>
          <p:spPr>
            <a:xfrm>
              <a:off x="2101515" y="3643561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2B76B06-CB7E-480A-A401-86B31EAAE566}"/>
                </a:ext>
              </a:extLst>
            </p:cNvPr>
            <p:cNvSpPr/>
            <p:nvPr/>
          </p:nvSpPr>
          <p:spPr>
            <a:xfrm>
              <a:off x="2408320" y="3748837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0C96CE19-EDFC-4956-98EA-A1E4C94C8CC6}"/>
                </a:ext>
              </a:extLst>
            </p:cNvPr>
            <p:cNvSpPr/>
            <p:nvPr/>
          </p:nvSpPr>
          <p:spPr>
            <a:xfrm>
              <a:off x="2612857" y="3451055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7989A0D-8258-446A-8C86-5D4C3A2E1F2C}"/>
                </a:ext>
              </a:extLst>
            </p:cNvPr>
            <p:cNvSpPr/>
            <p:nvPr/>
          </p:nvSpPr>
          <p:spPr>
            <a:xfrm>
              <a:off x="2687051" y="3122194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BFAF3E1-95FC-4E6A-AE31-404D533AA7D9}"/>
                </a:ext>
              </a:extLst>
            </p:cNvPr>
            <p:cNvSpPr/>
            <p:nvPr/>
          </p:nvSpPr>
          <p:spPr>
            <a:xfrm>
              <a:off x="2408320" y="2868026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C254238-99B3-4A23-A019-CE532C1D054D}"/>
                </a:ext>
              </a:extLst>
            </p:cNvPr>
            <p:cNvSpPr/>
            <p:nvPr/>
          </p:nvSpPr>
          <p:spPr>
            <a:xfrm>
              <a:off x="2925676" y="375385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F97F147-1DA6-452D-8928-EC8BBABE7A72}"/>
                </a:ext>
              </a:extLst>
            </p:cNvPr>
            <p:cNvSpPr/>
            <p:nvPr/>
          </p:nvSpPr>
          <p:spPr>
            <a:xfrm>
              <a:off x="2306050" y="4047619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49A953E8-7FA4-4C8D-9DE8-BC047ED7BB90}"/>
                </a:ext>
              </a:extLst>
            </p:cNvPr>
            <p:cNvSpPr/>
            <p:nvPr/>
          </p:nvSpPr>
          <p:spPr>
            <a:xfrm>
              <a:off x="1890963" y="396089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B1DF983-ADB5-4B36-91C1-1487B988CF07}"/>
                </a:ext>
              </a:extLst>
            </p:cNvPr>
            <p:cNvSpPr/>
            <p:nvPr/>
          </p:nvSpPr>
          <p:spPr>
            <a:xfrm>
              <a:off x="2687050" y="406014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C0A88EA-EC28-472B-B62C-E3E545EC5D03}"/>
                </a:ext>
              </a:extLst>
            </p:cNvPr>
            <p:cNvSpPr/>
            <p:nvPr/>
          </p:nvSpPr>
          <p:spPr>
            <a:xfrm>
              <a:off x="3124199" y="334477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A08A42E-3058-4100-B8CD-11477B16A16E}"/>
                </a:ext>
              </a:extLst>
            </p:cNvPr>
            <p:cNvSpPr/>
            <p:nvPr/>
          </p:nvSpPr>
          <p:spPr>
            <a:xfrm>
              <a:off x="2993854" y="2810244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3879781C-A050-41CD-A5F4-F3F5435E7C06}"/>
                </a:ext>
              </a:extLst>
            </p:cNvPr>
            <p:cNvSpPr/>
            <p:nvPr/>
          </p:nvSpPr>
          <p:spPr>
            <a:xfrm>
              <a:off x="3146255" y="3062906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46D80D0-66F4-4C7F-9EF7-7B1F483FA172}"/>
                </a:ext>
              </a:extLst>
            </p:cNvPr>
            <p:cNvSpPr/>
            <p:nvPr/>
          </p:nvSpPr>
          <p:spPr>
            <a:xfrm>
              <a:off x="1949115" y="256184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A8229CF-2244-4B52-99C0-0303AD03ECC9}"/>
                </a:ext>
              </a:extLst>
            </p:cNvPr>
            <p:cNvSpPr/>
            <p:nvPr/>
          </p:nvSpPr>
          <p:spPr>
            <a:xfrm>
              <a:off x="1678405" y="2852353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962B9365-9612-4EFF-99D7-C320B401E14E}"/>
                </a:ext>
              </a:extLst>
            </p:cNvPr>
            <p:cNvSpPr/>
            <p:nvPr/>
          </p:nvSpPr>
          <p:spPr>
            <a:xfrm>
              <a:off x="1537031" y="354330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79D78808-39C8-4B3E-BD9E-4FE78F2A1B5F}"/>
                </a:ext>
              </a:extLst>
            </p:cNvPr>
            <p:cNvSpPr/>
            <p:nvPr/>
          </p:nvSpPr>
          <p:spPr>
            <a:xfrm>
              <a:off x="2584781" y="253228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33EEDCAF-AFF7-4E66-B022-91C15AAD56C2}"/>
                </a:ext>
              </a:extLst>
            </p:cNvPr>
            <p:cNvSpPr/>
            <p:nvPr/>
          </p:nvSpPr>
          <p:spPr>
            <a:xfrm>
              <a:off x="2481510" y="3405684"/>
              <a:ext cx="79209" cy="78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E96DE4C-DB1B-4895-A698-639A90D751EF}"/>
                </a:ext>
              </a:extLst>
            </p:cNvPr>
            <p:cNvSpPr txBox="1"/>
            <p:nvPr/>
          </p:nvSpPr>
          <p:spPr>
            <a:xfrm>
              <a:off x="2437395" y="3433067"/>
              <a:ext cx="20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fr-FR" dirty="0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FA6DF7B2-BDBF-4112-9F0A-8B920159BA1C}"/>
              </a:ext>
            </a:extLst>
          </p:cNvPr>
          <p:cNvSpPr txBox="1"/>
          <p:nvPr/>
        </p:nvSpPr>
        <p:spPr>
          <a:xfrm>
            <a:off x="5522149" y="2917263"/>
            <a:ext cx="144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</a:t>
            </a:r>
            <a:r>
              <a:rPr lang="en-US" dirty="0" err="1"/>
              <a:t>Sph</a:t>
            </a:r>
            <a:r>
              <a:rPr lang="en-US" dirty="0"/>
              <a:t> formulas</a:t>
            </a:r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B2915D3-E8F5-4A0B-B4ED-69147466E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78" y="2236572"/>
            <a:ext cx="4389242" cy="329193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CFD7646F-297B-450D-B989-599BD160C8D5}"/>
              </a:ext>
            </a:extLst>
          </p:cNvPr>
          <p:cNvSpPr txBox="1"/>
          <p:nvPr/>
        </p:nvSpPr>
        <p:spPr>
          <a:xfrm>
            <a:off x="8864848" y="5605535"/>
            <a:ext cx="22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Usual Smoothing kernel : Wpoly6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84771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Smoothed Particles Hydrodynamics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13</a:t>
            </a:fld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F5D76A8-BF41-4FBA-8846-A0FEE9888836}"/>
              </a:ext>
            </a:extLst>
          </p:cNvPr>
          <p:cNvGrpSpPr/>
          <p:nvPr/>
        </p:nvGrpSpPr>
        <p:grpSpPr>
          <a:xfrm>
            <a:off x="1094033" y="2103744"/>
            <a:ext cx="2552369" cy="2365701"/>
            <a:chOff x="1537031" y="2532280"/>
            <a:chExt cx="1813761" cy="1738421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3964364-EF42-44C1-9CAA-473FD3A71B51}"/>
                </a:ext>
              </a:extLst>
            </p:cNvPr>
            <p:cNvSpPr/>
            <p:nvPr/>
          </p:nvSpPr>
          <p:spPr>
            <a:xfrm>
              <a:off x="1937081" y="2884948"/>
              <a:ext cx="1148514" cy="111955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BABA19D6-B25C-420E-9970-FDCECCC4A3AE}"/>
                </a:ext>
              </a:extLst>
            </p:cNvPr>
            <p:cNvSpPr/>
            <p:nvPr/>
          </p:nvSpPr>
          <p:spPr>
            <a:xfrm>
              <a:off x="1846847" y="3332747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FB7DD3F-6CD4-4929-8C5B-A377A30F5917}"/>
                </a:ext>
              </a:extLst>
            </p:cNvPr>
            <p:cNvSpPr/>
            <p:nvPr/>
          </p:nvSpPr>
          <p:spPr>
            <a:xfrm>
              <a:off x="2101515" y="3045995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4016E78-BC4F-455B-8C77-5A2C1D983F4D}"/>
                </a:ext>
              </a:extLst>
            </p:cNvPr>
            <p:cNvSpPr/>
            <p:nvPr/>
          </p:nvSpPr>
          <p:spPr>
            <a:xfrm>
              <a:off x="2203783" y="334477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894D741-29F1-4387-BB0D-59BB02EB5C2B}"/>
                </a:ext>
              </a:extLst>
            </p:cNvPr>
            <p:cNvSpPr/>
            <p:nvPr/>
          </p:nvSpPr>
          <p:spPr>
            <a:xfrm>
              <a:off x="2101515" y="3643561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2B76B06-CB7E-480A-A401-86B31EAAE566}"/>
                </a:ext>
              </a:extLst>
            </p:cNvPr>
            <p:cNvSpPr/>
            <p:nvPr/>
          </p:nvSpPr>
          <p:spPr>
            <a:xfrm>
              <a:off x="2408320" y="3748837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0C96CE19-EDFC-4956-98EA-A1E4C94C8CC6}"/>
                </a:ext>
              </a:extLst>
            </p:cNvPr>
            <p:cNvSpPr/>
            <p:nvPr/>
          </p:nvSpPr>
          <p:spPr>
            <a:xfrm>
              <a:off x="2612857" y="3451055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7989A0D-8258-446A-8C86-5D4C3A2E1F2C}"/>
                </a:ext>
              </a:extLst>
            </p:cNvPr>
            <p:cNvSpPr/>
            <p:nvPr/>
          </p:nvSpPr>
          <p:spPr>
            <a:xfrm>
              <a:off x="2687051" y="3122194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BFAF3E1-95FC-4E6A-AE31-404D533AA7D9}"/>
                </a:ext>
              </a:extLst>
            </p:cNvPr>
            <p:cNvSpPr/>
            <p:nvPr/>
          </p:nvSpPr>
          <p:spPr>
            <a:xfrm>
              <a:off x="2408320" y="2868026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C254238-99B3-4A23-A019-CE532C1D054D}"/>
                </a:ext>
              </a:extLst>
            </p:cNvPr>
            <p:cNvSpPr/>
            <p:nvPr/>
          </p:nvSpPr>
          <p:spPr>
            <a:xfrm>
              <a:off x="2925676" y="375385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F97F147-1DA6-452D-8928-EC8BBABE7A72}"/>
                </a:ext>
              </a:extLst>
            </p:cNvPr>
            <p:cNvSpPr/>
            <p:nvPr/>
          </p:nvSpPr>
          <p:spPr>
            <a:xfrm>
              <a:off x="2306050" y="4047619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49A953E8-7FA4-4C8D-9DE8-BC047ED7BB90}"/>
                </a:ext>
              </a:extLst>
            </p:cNvPr>
            <p:cNvSpPr/>
            <p:nvPr/>
          </p:nvSpPr>
          <p:spPr>
            <a:xfrm>
              <a:off x="1890963" y="396089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B1DF983-ADB5-4B36-91C1-1487B988CF07}"/>
                </a:ext>
              </a:extLst>
            </p:cNvPr>
            <p:cNvSpPr/>
            <p:nvPr/>
          </p:nvSpPr>
          <p:spPr>
            <a:xfrm>
              <a:off x="2687050" y="406014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C0A88EA-EC28-472B-B62C-E3E545EC5D03}"/>
                </a:ext>
              </a:extLst>
            </p:cNvPr>
            <p:cNvSpPr/>
            <p:nvPr/>
          </p:nvSpPr>
          <p:spPr>
            <a:xfrm>
              <a:off x="3124199" y="334477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A08A42E-3058-4100-B8CD-11477B16A16E}"/>
                </a:ext>
              </a:extLst>
            </p:cNvPr>
            <p:cNvSpPr/>
            <p:nvPr/>
          </p:nvSpPr>
          <p:spPr>
            <a:xfrm>
              <a:off x="2993854" y="2810244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3879781C-A050-41CD-A5F4-F3F5435E7C06}"/>
                </a:ext>
              </a:extLst>
            </p:cNvPr>
            <p:cNvSpPr/>
            <p:nvPr/>
          </p:nvSpPr>
          <p:spPr>
            <a:xfrm>
              <a:off x="3146255" y="3062906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46D80D0-66F4-4C7F-9EF7-7B1F483FA172}"/>
                </a:ext>
              </a:extLst>
            </p:cNvPr>
            <p:cNvSpPr/>
            <p:nvPr/>
          </p:nvSpPr>
          <p:spPr>
            <a:xfrm>
              <a:off x="1949115" y="2561848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A8229CF-2244-4B52-99C0-0303AD03ECC9}"/>
                </a:ext>
              </a:extLst>
            </p:cNvPr>
            <p:cNvSpPr/>
            <p:nvPr/>
          </p:nvSpPr>
          <p:spPr>
            <a:xfrm>
              <a:off x="1678405" y="2852353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962B9365-9612-4EFF-99D7-C320B401E14E}"/>
                </a:ext>
              </a:extLst>
            </p:cNvPr>
            <p:cNvSpPr/>
            <p:nvPr/>
          </p:nvSpPr>
          <p:spPr>
            <a:xfrm>
              <a:off x="1537031" y="354330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79D78808-39C8-4B3E-BD9E-4FE78F2A1B5F}"/>
                </a:ext>
              </a:extLst>
            </p:cNvPr>
            <p:cNvSpPr/>
            <p:nvPr/>
          </p:nvSpPr>
          <p:spPr>
            <a:xfrm>
              <a:off x="2584781" y="2532280"/>
              <a:ext cx="204537" cy="210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33EEDCAF-AFF7-4E66-B022-91C15AAD56C2}"/>
                </a:ext>
              </a:extLst>
            </p:cNvPr>
            <p:cNvSpPr/>
            <p:nvPr/>
          </p:nvSpPr>
          <p:spPr>
            <a:xfrm>
              <a:off x="2481510" y="3405684"/>
              <a:ext cx="79209" cy="780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E96DE4C-DB1B-4895-A698-639A90D751EF}"/>
                </a:ext>
              </a:extLst>
            </p:cNvPr>
            <p:cNvSpPr txBox="1"/>
            <p:nvPr/>
          </p:nvSpPr>
          <p:spPr>
            <a:xfrm>
              <a:off x="2437395" y="3433067"/>
              <a:ext cx="20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fr-FR" dirty="0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FA6DF7B2-BDBF-4112-9F0A-8B920159BA1C}"/>
              </a:ext>
            </a:extLst>
          </p:cNvPr>
          <p:cNvSpPr txBox="1"/>
          <p:nvPr/>
        </p:nvSpPr>
        <p:spPr>
          <a:xfrm>
            <a:off x="5522149" y="2917263"/>
            <a:ext cx="144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</a:t>
            </a:r>
            <a:r>
              <a:rPr lang="en-US" dirty="0" err="1"/>
              <a:t>Sph</a:t>
            </a:r>
            <a:r>
              <a:rPr lang="en-US" dirty="0"/>
              <a:t> formulas</a:t>
            </a:r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B2915D3-E8F5-4A0B-B4ED-69147466E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78" y="2236572"/>
            <a:ext cx="4389242" cy="329193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CFD7646F-297B-450D-B989-599BD160C8D5}"/>
              </a:ext>
            </a:extLst>
          </p:cNvPr>
          <p:cNvSpPr txBox="1"/>
          <p:nvPr/>
        </p:nvSpPr>
        <p:spPr>
          <a:xfrm>
            <a:off x="8864848" y="5605535"/>
            <a:ext cx="22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Usual Smoothing kernel : Wpoly6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99520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Smoothed Particles Hydrodynamics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14</a:t>
            </a:fld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B2915D3-E8F5-4A0B-B4ED-69147466E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9" y="2122046"/>
            <a:ext cx="3946293" cy="295972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CFD7646F-297B-450D-B989-599BD160C8D5}"/>
              </a:ext>
            </a:extLst>
          </p:cNvPr>
          <p:cNvSpPr txBox="1"/>
          <p:nvPr/>
        </p:nvSpPr>
        <p:spPr>
          <a:xfrm>
            <a:off x="1370232" y="5340216"/>
            <a:ext cx="1493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Wpoly6</a:t>
            </a: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9246A5-015B-4988-81EA-207A511D0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32" y="2122046"/>
            <a:ext cx="3946293" cy="295972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CDD021B-1DAF-4A7B-9ABE-7E0DB68D1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53" y="2122046"/>
            <a:ext cx="3946293" cy="295972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5BF30FFA-B13A-4537-A543-D8CECC2DBBD7}"/>
              </a:ext>
            </a:extLst>
          </p:cNvPr>
          <p:cNvSpPr txBox="1"/>
          <p:nvPr/>
        </p:nvSpPr>
        <p:spPr>
          <a:xfrm>
            <a:off x="5322475" y="5340217"/>
            <a:ext cx="154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/>
              <a:t>Wspiky</a:t>
            </a:r>
            <a:endParaRPr lang="fr-FR" sz="32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182BDC5-7420-4FCF-96EF-98682EBFAC74}"/>
              </a:ext>
            </a:extLst>
          </p:cNvPr>
          <p:cNvSpPr txBox="1"/>
          <p:nvPr/>
        </p:nvSpPr>
        <p:spPr>
          <a:xfrm>
            <a:off x="9650944" y="5340217"/>
            <a:ext cx="1493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/>
              <a:t>Wvisc</a:t>
            </a:r>
            <a:endParaRPr lang="fr-FR" sz="3200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EDD7CFE-B911-449F-BCF4-095EB915734F}"/>
              </a:ext>
            </a:extLst>
          </p:cNvPr>
          <p:cNvSpPr/>
          <p:nvPr/>
        </p:nvSpPr>
        <p:spPr>
          <a:xfrm>
            <a:off x="1370232" y="5257800"/>
            <a:ext cx="1493306" cy="850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385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DAF2AB0-CAFC-45C0-A9CF-9804FC3D1DB9}"/>
              </a:ext>
            </a:extLst>
          </p:cNvPr>
          <p:cNvCxnSpPr>
            <a:cxnSpLocks/>
          </p:cNvCxnSpPr>
          <p:nvPr/>
        </p:nvCxnSpPr>
        <p:spPr>
          <a:xfrm flipH="1">
            <a:off x="3196390" y="3682665"/>
            <a:ext cx="1401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90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neighbors grid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DC124C-78A1-4859-B2A3-EA8E3965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25" y="1803400"/>
            <a:ext cx="4403725" cy="413927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DC4CE0A-0BE8-40FA-B434-CE740875EC28}"/>
              </a:ext>
            </a:extLst>
          </p:cNvPr>
          <p:cNvSpPr txBox="1"/>
          <p:nvPr/>
        </p:nvSpPr>
        <p:spPr>
          <a:xfrm>
            <a:off x="762000" y="3079750"/>
            <a:ext cx="418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Few particles</a:t>
            </a:r>
            <a:endParaRPr lang="fr-FR" sz="32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A1D2686-912B-48A0-9E6B-B0D21A8AE8BF}"/>
              </a:ext>
            </a:extLst>
          </p:cNvPr>
          <p:cNvCxnSpPr>
            <a:cxnSpLocks/>
          </p:cNvCxnSpPr>
          <p:nvPr/>
        </p:nvCxnSpPr>
        <p:spPr>
          <a:xfrm>
            <a:off x="3797968" y="3422315"/>
            <a:ext cx="15741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64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550A9B9-2F45-4D0A-A23B-74D1418E74C4}"/>
              </a:ext>
            </a:extLst>
          </p:cNvPr>
          <p:cNvCxnSpPr>
            <a:cxnSpLocks/>
          </p:cNvCxnSpPr>
          <p:nvPr/>
        </p:nvCxnSpPr>
        <p:spPr>
          <a:xfrm flipH="1">
            <a:off x="3031290" y="4235115"/>
            <a:ext cx="1401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98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viscosity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04B4F39-F146-4C94-B9C9-58A19BE3DE49}"/>
              </a:ext>
            </a:extLst>
          </p:cNvPr>
          <p:cNvSpPr txBox="1"/>
          <p:nvPr/>
        </p:nvSpPr>
        <p:spPr>
          <a:xfrm>
            <a:off x="914400" y="2362200"/>
            <a:ext cx="250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formulas -&gt; differential operator -&gt; green function -&gt; </a:t>
            </a:r>
          </a:p>
          <a:p>
            <a:r>
              <a:rPr lang="en-US" dirty="0"/>
              <a:t>Velocity update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0FD6F5E-3923-46F8-9B7E-69DCDE608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37" y="4168775"/>
            <a:ext cx="3078163" cy="20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7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viscosity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19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33B9AD-C14A-4C78-A17F-0202B4A18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64" y="1964685"/>
            <a:ext cx="4367536" cy="32756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9218CF-57DE-493C-B0B0-DC1D2F076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14" y="1964685"/>
            <a:ext cx="4367537" cy="327565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86AE50E-D1B3-4423-B9A1-9583B2CBCBED}"/>
              </a:ext>
            </a:extLst>
          </p:cNvPr>
          <p:cNvSpPr txBox="1"/>
          <p:nvPr/>
        </p:nvSpPr>
        <p:spPr>
          <a:xfrm>
            <a:off x="6210300" y="5651500"/>
            <a:ext cx="362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kernel formula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534C7-AB8A-4431-94DF-AF5A70EBE6AA}"/>
              </a:ext>
            </a:extLst>
          </p:cNvPr>
          <p:cNvSpPr txBox="1"/>
          <p:nvPr/>
        </p:nvSpPr>
        <p:spPr>
          <a:xfrm>
            <a:off x="1517650" y="5466834"/>
            <a:ext cx="362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Bessel 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616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lava flows ?</a:t>
            </a:r>
            <a:endParaRPr lang="fr-FR" sz="4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633C6D-87B7-4F94-B4A4-91FF36731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4" y="1690688"/>
            <a:ext cx="4794585" cy="26969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5F023F3-45A0-4F45-925B-72696DAC66B0}"/>
              </a:ext>
            </a:extLst>
          </p:cNvPr>
          <p:cNvSpPr txBox="1"/>
          <p:nvPr/>
        </p:nvSpPr>
        <p:spPr>
          <a:xfrm>
            <a:off x="6312569" y="2237872"/>
            <a:ext cx="383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- Prevention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562766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550A9B9-2F45-4D0A-A23B-74D1418E74C4}"/>
              </a:ext>
            </a:extLst>
          </p:cNvPr>
          <p:cNvCxnSpPr>
            <a:cxnSpLocks/>
          </p:cNvCxnSpPr>
          <p:nvPr/>
        </p:nvCxnSpPr>
        <p:spPr>
          <a:xfrm flipH="1">
            <a:off x="3494840" y="4393865"/>
            <a:ext cx="1401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D3FF29E-9EC0-4D52-BC88-C9B96E6F9136}"/>
              </a:ext>
            </a:extLst>
          </p:cNvPr>
          <p:cNvSpPr txBox="1"/>
          <p:nvPr/>
        </p:nvSpPr>
        <p:spPr>
          <a:xfrm>
            <a:off x="5142891" y="4209199"/>
            <a:ext cx="486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X(</a:t>
            </a:r>
            <a:r>
              <a:rPr lang="en-US" dirty="0" err="1"/>
              <a:t>t+dt</a:t>
            </a:r>
            <a:r>
              <a:rPr lang="en-US" dirty="0"/>
              <a:t>) = x(t) + u(</a:t>
            </a:r>
            <a:r>
              <a:rPr lang="en-US" dirty="0" err="1"/>
              <a:t>t+dt</a:t>
            </a:r>
            <a:r>
              <a:rPr lang="en-US" dirty="0"/>
              <a:t>) (explicit forward Euler)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8710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550A9B9-2F45-4D0A-A23B-74D1418E74C4}"/>
              </a:ext>
            </a:extLst>
          </p:cNvPr>
          <p:cNvCxnSpPr>
            <a:cxnSpLocks/>
          </p:cNvCxnSpPr>
          <p:nvPr/>
        </p:nvCxnSpPr>
        <p:spPr>
          <a:xfrm flipH="1">
            <a:off x="3761540" y="4597065"/>
            <a:ext cx="1401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710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Implementation and Rendering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8A6FCE-5DC9-4D50-9F3F-4B660DB7F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76" y="2046288"/>
            <a:ext cx="3443288" cy="17351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901814-A5C7-4827-AFA8-E5C89EA0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38" y="2036705"/>
            <a:ext cx="3443288" cy="17447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99CBFE-595B-4A6B-973A-741A8A728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961" y="4130433"/>
            <a:ext cx="4560841" cy="19096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9B9DCCA-2521-495E-86E4-D060529DA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641"/>
            <a:ext cx="4560841" cy="18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14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Final results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AB94E2-4C93-4E93-BB5E-09C1028637D0}"/>
              </a:ext>
            </a:extLst>
          </p:cNvPr>
          <p:cNvSpPr txBox="1"/>
          <p:nvPr/>
        </p:nvSpPr>
        <p:spPr>
          <a:xfrm>
            <a:off x="4102100" y="2832100"/>
            <a:ext cx="446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of lava flow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473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Thanks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91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Refs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418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Questions ?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62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lava flows ?</a:t>
            </a:r>
            <a:endParaRPr lang="fr-FR" sz="4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9633C6D-87B7-4F94-B4A4-91FF36731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4" y="1690688"/>
            <a:ext cx="4794585" cy="26969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5F023F3-45A0-4F45-925B-72696DAC66B0}"/>
              </a:ext>
            </a:extLst>
          </p:cNvPr>
          <p:cNvSpPr txBox="1"/>
          <p:nvPr/>
        </p:nvSpPr>
        <p:spPr>
          <a:xfrm>
            <a:off x="6312569" y="2237872"/>
            <a:ext cx="383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- Prevention</a:t>
            </a:r>
            <a:endParaRPr lang="fr-FR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817C1C-7696-4E41-B1CE-B441FD0AF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11855"/>
            <a:ext cx="5643478" cy="232573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AB1C080-1811-454A-AEBF-317DFE5AB837}"/>
              </a:ext>
            </a:extLst>
          </p:cNvPr>
          <p:cNvSpPr txBox="1"/>
          <p:nvPr/>
        </p:nvSpPr>
        <p:spPr>
          <a:xfrm>
            <a:off x="2567739" y="4995108"/>
            <a:ext cx="383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- Entertainment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66390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Existing methods: </a:t>
            </a:r>
            <a:r>
              <a:rPr lang="en-US" sz="4000" dirty="0"/>
              <a:t>Fluid simulation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EBFF110-39E6-42F2-A95C-3018AB5B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654" y="2587796"/>
            <a:ext cx="2712540" cy="357188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962683-3780-4993-A6DA-69161D661E0E}"/>
              </a:ext>
            </a:extLst>
          </p:cNvPr>
          <p:cNvSpPr txBox="1"/>
          <p:nvPr/>
        </p:nvSpPr>
        <p:spPr>
          <a:xfrm>
            <a:off x="7505357" y="6444475"/>
            <a:ext cx="338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i="1" dirty="0"/>
              <a:t>SPH Fluids in Computer Graphics</a:t>
            </a:r>
            <a:r>
              <a:rPr lang="en-US" sz="1200" dirty="0"/>
              <a:t>, </a:t>
            </a:r>
            <a:r>
              <a:rPr lang="en-US" sz="1200" dirty="0" err="1"/>
              <a:t>Ihmsen</a:t>
            </a:r>
            <a:r>
              <a:rPr lang="en-US" sz="1200" dirty="0"/>
              <a:t> et al.</a:t>
            </a:r>
            <a:endParaRPr lang="fr-FR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30FF38-1ABF-4B1C-8956-EB41CE9B804E}"/>
              </a:ext>
            </a:extLst>
          </p:cNvPr>
          <p:cNvSpPr txBox="1"/>
          <p:nvPr/>
        </p:nvSpPr>
        <p:spPr>
          <a:xfrm>
            <a:off x="7542525" y="1718226"/>
            <a:ext cx="331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Lagrangian</a:t>
            </a:r>
            <a:r>
              <a:rPr lang="en-US" sz="3200" dirty="0"/>
              <a:t> models</a:t>
            </a:r>
            <a:endParaRPr lang="fr-FR" sz="32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C84B74F-60B9-400E-B8EA-7DAC276C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92" y="4439164"/>
            <a:ext cx="2507561" cy="172051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2ABF08C-9854-4FC9-8F9B-50EA47B51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02" y="2494757"/>
            <a:ext cx="4710939" cy="172051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2496855-BA70-4679-9559-C99FB2219B63}"/>
              </a:ext>
            </a:extLst>
          </p:cNvPr>
          <p:cNvSpPr txBox="1"/>
          <p:nvPr/>
        </p:nvSpPr>
        <p:spPr>
          <a:xfrm>
            <a:off x="190715" y="6444476"/>
            <a:ext cx="5606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i="1" dirty="0"/>
              <a:t>Real-Time Eulerian Water Simulation Using a Restricted Tall Cell Grid</a:t>
            </a:r>
            <a:r>
              <a:rPr lang="en-US" sz="1200" dirty="0"/>
              <a:t>, Müller et al.</a:t>
            </a:r>
            <a:endParaRPr lang="fr-FR" sz="1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4B14325-A938-4314-A0ED-5C17FD3EE209}"/>
              </a:ext>
            </a:extLst>
          </p:cNvPr>
          <p:cNvSpPr txBox="1"/>
          <p:nvPr/>
        </p:nvSpPr>
        <p:spPr>
          <a:xfrm>
            <a:off x="1563479" y="1686092"/>
            <a:ext cx="2861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Eulerian models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8623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Existing methods: </a:t>
            </a:r>
            <a:r>
              <a:rPr lang="en-US" sz="4000" dirty="0"/>
              <a:t>From 3D to 2D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5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4B14325-A938-4314-A0ED-5C17FD3EE209}"/>
              </a:ext>
            </a:extLst>
          </p:cNvPr>
          <p:cNvSpPr txBox="1"/>
          <p:nvPr/>
        </p:nvSpPr>
        <p:spPr>
          <a:xfrm>
            <a:off x="838200" y="2367044"/>
            <a:ext cx="4756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3D Navier-Stokes Equation</a:t>
            </a: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116552-0882-44DF-8CC7-4FD3D42D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56" y="3429000"/>
            <a:ext cx="3991532" cy="7906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83D6603-24A3-46DB-8B12-5DADB180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04" y="4633342"/>
            <a:ext cx="2632878" cy="156476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02A45A-8533-45FA-BA1D-A4764C0CA5DE}"/>
              </a:ext>
            </a:extLst>
          </p:cNvPr>
          <p:cNvCxnSpPr>
            <a:cxnSpLocks/>
          </p:cNvCxnSpPr>
          <p:nvPr/>
        </p:nvCxnSpPr>
        <p:spPr>
          <a:xfrm>
            <a:off x="5360069" y="4680284"/>
            <a:ext cx="12332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7A55DD9-3628-4403-9C4B-37E1C25C1942}"/>
              </a:ext>
            </a:extLst>
          </p:cNvPr>
          <p:cNvSpPr txBox="1"/>
          <p:nvPr/>
        </p:nvSpPr>
        <p:spPr>
          <a:xfrm>
            <a:off x="6491035" y="2367044"/>
            <a:ext cx="486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2D Shallow Water Equations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26038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Existing methods: </a:t>
            </a:r>
            <a:r>
              <a:rPr lang="en-US" sz="4000" dirty="0"/>
              <a:t>Viscosity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6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4B14325-A938-4314-A0ED-5C17FD3EE209}"/>
              </a:ext>
            </a:extLst>
          </p:cNvPr>
          <p:cNvSpPr txBox="1"/>
          <p:nvPr/>
        </p:nvSpPr>
        <p:spPr>
          <a:xfrm>
            <a:off x="1816770" y="2300869"/>
            <a:ext cx="3023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Explicit schemes</a:t>
            </a:r>
            <a:endParaRPr lang="fr-FR" sz="3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7A55DD9-3628-4403-9C4B-37E1C25C1942}"/>
              </a:ext>
            </a:extLst>
          </p:cNvPr>
          <p:cNvSpPr txBox="1"/>
          <p:nvPr/>
        </p:nvSpPr>
        <p:spPr>
          <a:xfrm>
            <a:off x="7098631" y="2300870"/>
            <a:ext cx="3023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Implicit schemes</a:t>
            </a:r>
            <a:endParaRPr lang="fr-FR" sz="3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C665B65-E51B-4DE6-A23B-AC735EBC07E2}"/>
              </a:ext>
            </a:extLst>
          </p:cNvPr>
          <p:cNvSpPr txBox="1"/>
          <p:nvPr/>
        </p:nvSpPr>
        <p:spPr>
          <a:xfrm>
            <a:off x="667752" y="3531268"/>
            <a:ext cx="3910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X(</a:t>
            </a:r>
            <a:r>
              <a:rPr lang="en-US" dirty="0" err="1"/>
              <a:t>t+dt</a:t>
            </a:r>
            <a:r>
              <a:rPr lang="en-US" dirty="0"/>
              <a:t>) = f(x(t))</a:t>
            </a:r>
          </a:p>
          <a:p>
            <a:r>
              <a:rPr lang="en-US" dirty="0"/>
              <a:t>+ Fast per time step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Needs small steps to be stable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(CFL </a:t>
            </a:r>
            <a:r>
              <a:rPr lang="en-US" dirty="0" err="1"/>
              <a:t>dependant</a:t>
            </a:r>
            <a:r>
              <a:rPr lang="en-US" dirty="0"/>
              <a:t> of viscosity so not used)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F0B4EF-A6F7-4ED4-988D-6B1D8F279E8C}"/>
              </a:ext>
            </a:extLst>
          </p:cNvPr>
          <p:cNvSpPr txBox="1"/>
          <p:nvPr/>
        </p:nvSpPr>
        <p:spPr>
          <a:xfrm>
            <a:off x="6426869" y="34290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X(</a:t>
            </a:r>
            <a:r>
              <a:rPr lang="en-US" dirty="0" err="1"/>
              <a:t>t+dt</a:t>
            </a:r>
            <a:r>
              <a:rPr lang="en-US" dirty="0"/>
              <a:t>) = f(x(</a:t>
            </a:r>
            <a:r>
              <a:rPr lang="en-US" dirty="0" err="1"/>
              <a:t>t+dt</a:t>
            </a:r>
            <a:r>
              <a:rPr lang="en-US" dirty="0"/>
              <a:t>), x(t))</a:t>
            </a:r>
          </a:p>
          <a:p>
            <a:r>
              <a:rPr lang="en-US" dirty="0"/>
              <a:t>+ Time step size independent</a:t>
            </a:r>
          </a:p>
          <a:p>
            <a:r>
              <a:rPr lang="en-US" dirty="0"/>
              <a:t>-  Linear system to solve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4109A6-8249-417C-9473-BFCEF032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133" y="4454598"/>
            <a:ext cx="3706934" cy="164816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DD6504E-5136-415F-B995-1A01B04066C2}"/>
              </a:ext>
            </a:extLst>
          </p:cNvPr>
          <p:cNvSpPr txBox="1"/>
          <p:nvPr/>
        </p:nvSpPr>
        <p:spPr>
          <a:xfrm>
            <a:off x="6064747" y="6079351"/>
            <a:ext cx="509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i="1" dirty="0"/>
              <a:t>A Physically Consistent Implicit Viscosity Solver for SPH Fluids</a:t>
            </a:r>
            <a:r>
              <a:rPr lang="en-US" sz="1200" dirty="0"/>
              <a:t>, </a:t>
            </a:r>
            <a:r>
              <a:rPr lang="en-US" sz="1200" dirty="0" err="1"/>
              <a:t>Weiler</a:t>
            </a:r>
            <a:r>
              <a:rPr lang="en-US" sz="1200" dirty="0"/>
              <a:t> et al.</a:t>
            </a:r>
            <a:endParaRPr lang="fr-FR" sz="1200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7A134ED-7CD3-44FF-B186-A2771D85E935}"/>
              </a:ext>
            </a:extLst>
          </p:cNvPr>
          <p:cNvCxnSpPr>
            <a:cxnSpLocks/>
          </p:cNvCxnSpPr>
          <p:nvPr/>
        </p:nvCxnSpPr>
        <p:spPr>
          <a:xfrm>
            <a:off x="4840707" y="4650205"/>
            <a:ext cx="12332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245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Our method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24F36D-6909-4FB5-9DF2-3B038BB76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8" y="1583869"/>
            <a:ext cx="6506145" cy="22902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7B7C8D-1FF0-4C38-8387-25379FFAA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74" y="4036148"/>
            <a:ext cx="6506145" cy="22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29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7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DA8F8-8ED9-4AD3-8365-CEB45C02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algorithm</a:t>
            </a: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00BE3-2ED4-4697-BF6F-477ECBBF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FE056-57F0-4939-B00E-9DAB7F8F8A90}" type="slidenum">
              <a:rPr lang="fr-FR" smtClean="0"/>
              <a:t>9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48540-B7A9-4370-9FEE-E947DC19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53" y="2203055"/>
            <a:ext cx="6512151" cy="3114903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328D734-9368-496E-8164-D9BE8CF5DDD9}"/>
              </a:ext>
            </a:extLst>
          </p:cNvPr>
          <p:cNvCxnSpPr>
            <a:cxnSpLocks/>
          </p:cNvCxnSpPr>
          <p:nvPr/>
        </p:nvCxnSpPr>
        <p:spPr>
          <a:xfrm flipH="1">
            <a:off x="3278606" y="2604836"/>
            <a:ext cx="1401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4855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296</Words>
  <Application>Microsoft Office PowerPoint</Application>
  <PresentationFormat>Grand écran</PresentationFormat>
  <Paragraphs>91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Thème Office</vt:lpstr>
      <vt:lpstr>Lava Flow Simulation</vt:lpstr>
      <vt:lpstr>Why lava flows ?</vt:lpstr>
      <vt:lpstr>Why lava flows ?</vt:lpstr>
      <vt:lpstr>Existing methods: Fluid simulation</vt:lpstr>
      <vt:lpstr>Existing methods: From 3D to 2D</vt:lpstr>
      <vt:lpstr>Existing methods: Viscosity</vt:lpstr>
      <vt:lpstr>Our method</vt:lpstr>
      <vt:lpstr>The algorithm</vt:lpstr>
      <vt:lpstr>The algorithm</vt:lpstr>
      <vt:lpstr>The Staggered grid</vt:lpstr>
      <vt:lpstr>The algorithm</vt:lpstr>
      <vt:lpstr>Smoothed Particles Hydrodynamics</vt:lpstr>
      <vt:lpstr>Smoothed Particles Hydrodynamics</vt:lpstr>
      <vt:lpstr>Smoothed Particles Hydrodynamics</vt:lpstr>
      <vt:lpstr>The algorithm</vt:lpstr>
      <vt:lpstr>The neighbors grid</vt:lpstr>
      <vt:lpstr>The algorithm</vt:lpstr>
      <vt:lpstr>The viscosity</vt:lpstr>
      <vt:lpstr>The viscosity</vt:lpstr>
      <vt:lpstr>The algorithm</vt:lpstr>
      <vt:lpstr>The algorithm</vt:lpstr>
      <vt:lpstr>Implementation and Rendering</vt:lpstr>
      <vt:lpstr>Final results</vt:lpstr>
      <vt:lpstr>Thanks</vt:lpstr>
      <vt:lpstr>Refs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Yannis Kedadry</dc:creator>
  <cp:lastModifiedBy>Yannis Kedadry</cp:lastModifiedBy>
  <cp:revision>21</cp:revision>
  <dcterms:created xsi:type="dcterms:W3CDTF">2023-08-01T06:26:15Z</dcterms:created>
  <dcterms:modified xsi:type="dcterms:W3CDTF">2023-08-01T13:57:33Z</dcterms:modified>
</cp:coreProperties>
</file>